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65" r:id="rId2"/>
    <p:sldId id="256" r:id="rId3"/>
    <p:sldId id="257" r:id="rId4"/>
    <p:sldId id="258" r:id="rId5"/>
    <p:sldId id="259" r:id="rId6"/>
    <p:sldId id="260" r:id="rId7"/>
    <p:sldId id="266" r:id="rId8"/>
    <p:sldId id="261" r:id="rId9"/>
    <p:sldId id="262" r:id="rId10"/>
    <p:sldId id="263" r:id="rId11"/>
    <p:sldId id="264" r:id="rId12"/>
  </p:sldIdLst>
  <p:sldSz cx="14630400" cy="8229600"/>
  <p:notesSz cx="8229600" cy="14630400"/>
  <p:embeddedFontLst>
    <p:embeddedFont>
      <p:font typeface="Syne" panose="020B0604020202020204" charset="0"/>
      <p:regular r:id="rId14"/>
    </p:embeddedFont>
    <p:embeddedFont>
      <p:font typeface="Syne Extra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jpg>
</file>

<file path=ppt/media/image14.png>
</file>

<file path=ppt/media/image2.png>
</file>

<file path=ppt/media/image3.jp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41442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3.jp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50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17FFE96-6DED-4C34-9704-7A0D11762ADF}"/>
              </a:ext>
            </a:extLst>
          </p:cNvPr>
          <p:cNvSpPr txBox="1"/>
          <p:nvPr/>
        </p:nvSpPr>
        <p:spPr>
          <a:xfrm>
            <a:off x="1396721" y="965871"/>
            <a:ext cx="9726804" cy="2146742"/>
          </a:xfrm>
          <a:prstGeom prst="rect">
            <a:avLst/>
          </a:prstGeom>
          <a:noFill/>
        </p:spPr>
        <p:txBody>
          <a:bodyPr wrap="square">
            <a:spAutoFit/>
          </a:bodyPr>
          <a:lstStyle/>
          <a:p>
            <a:r>
              <a:rPr lang="en-US" sz="4450" b="1" dirty="0">
                <a:solidFill>
                  <a:schemeClr val="bg1"/>
                </a:solidFill>
                <a:latin typeface="Syne Extra Bold" panose="020B0604020202020204" charset="0"/>
              </a:rPr>
              <a:t>CODE OF ETHICS OF A CIPHERESPHERE TECHNOLOGIES COMPANY</a:t>
            </a:r>
            <a:endParaRPr lang="en-US" sz="4450" dirty="0">
              <a:solidFill>
                <a:schemeClr val="bg1"/>
              </a:solidFill>
              <a:latin typeface="Syne Extra Bold" panose="020B0604020202020204" charset="0"/>
            </a:endParaRPr>
          </a:p>
        </p:txBody>
      </p:sp>
      <p:sp>
        <p:nvSpPr>
          <p:cNvPr id="5" name="TextBox 4">
            <a:extLst>
              <a:ext uri="{FF2B5EF4-FFF2-40B4-BE49-F238E27FC236}">
                <a16:creationId xmlns:a16="http://schemas.microsoft.com/office/drawing/2014/main" id="{A149C551-667F-41F2-A66B-03929C88064F}"/>
              </a:ext>
            </a:extLst>
          </p:cNvPr>
          <p:cNvSpPr txBox="1"/>
          <p:nvPr/>
        </p:nvSpPr>
        <p:spPr>
          <a:xfrm>
            <a:off x="1396721" y="3887957"/>
            <a:ext cx="7315200" cy="2015936"/>
          </a:xfrm>
          <a:prstGeom prst="rect">
            <a:avLst/>
          </a:prstGeom>
          <a:noFill/>
        </p:spPr>
        <p:txBody>
          <a:bodyPr wrap="square">
            <a:spAutoFit/>
          </a:bodyPr>
          <a:lstStyle/>
          <a:p>
            <a:r>
              <a:rPr lang="en-US" sz="2500" b="1" dirty="0">
                <a:solidFill>
                  <a:schemeClr val="bg1"/>
                </a:solidFill>
                <a:latin typeface="Syne" panose="020B0604020202020204" charset="0"/>
              </a:rPr>
              <a:t>Course: Engineering Ethics [B]</a:t>
            </a:r>
          </a:p>
          <a:p>
            <a:r>
              <a:rPr lang="en-US" sz="2500" b="1" dirty="0">
                <a:solidFill>
                  <a:schemeClr val="bg1"/>
                </a:solidFill>
                <a:latin typeface="Syne" panose="020B0604020202020204" charset="0"/>
              </a:rPr>
              <a:t>Instructor: </a:t>
            </a:r>
            <a:r>
              <a:rPr lang="en-US" sz="2500" b="1" dirty="0" err="1">
                <a:solidFill>
                  <a:schemeClr val="bg1"/>
                </a:solidFill>
                <a:latin typeface="Syne" panose="020B0604020202020204" charset="0"/>
              </a:rPr>
              <a:t>Kazi</a:t>
            </a:r>
            <a:r>
              <a:rPr lang="en-US" sz="2500" b="1" dirty="0">
                <a:solidFill>
                  <a:schemeClr val="bg1"/>
                </a:solidFill>
                <a:latin typeface="Syne" panose="020B0604020202020204" charset="0"/>
              </a:rPr>
              <a:t> Firoz Ahmed</a:t>
            </a:r>
          </a:p>
          <a:p>
            <a:r>
              <a:rPr lang="en-US" sz="2500" b="1" dirty="0">
                <a:solidFill>
                  <a:schemeClr val="bg1"/>
                </a:solidFill>
                <a:latin typeface="Syne" panose="020B0604020202020204" charset="0"/>
              </a:rPr>
              <a:t>Presented By: </a:t>
            </a:r>
            <a:r>
              <a:rPr lang="en-US" sz="2500" b="1" dirty="0" err="1">
                <a:solidFill>
                  <a:schemeClr val="bg1"/>
                </a:solidFill>
                <a:latin typeface="Syne" panose="020B0604020202020204" charset="0"/>
              </a:rPr>
              <a:t>Rifah</a:t>
            </a:r>
            <a:r>
              <a:rPr lang="en-US" sz="2500" b="1" dirty="0">
                <a:solidFill>
                  <a:schemeClr val="bg1"/>
                </a:solidFill>
                <a:latin typeface="Syne" panose="020B0604020202020204" charset="0"/>
              </a:rPr>
              <a:t> </a:t>
            </a:r>
            <a:r>
              <a:rPr lang="en-US" sz="2500" b="1" dirty="0" err="1">
                <a:solidFill>
                  <a:schemeClr val="bg1"/>
                </a:solidFill>
                <a:latin typeface="Syne" panose="020B0604020202020204" charset="0"/>
              </a:rPr>
              <a:t>Sanzida</a:t>
            </a:r>
            <a:r>
              <a:rPr lang="en-US" sz="2500" b="1" dirty="0">
                <a:solidFill>
                  <a:schemeClr val="bg1"/>
                </a:solidFill>
                <a:latin typeface="Syne" panose="020B0604020202020204" charset="0"/>
              </a:rPr>
              <a:t> </a:t>
            </a:r>
          </a:p>
          <a:p>
            <a:r>
              <a:rPr lang="en-US" sz="2500" b="1" dirty="0">
                <a:solidFill>
                  <a:schemeClr val="bg1"/>
                </a:solidFill>
                <a:latin typeface="Syne" panose="020B0604020202020204" charset="0"/>
              </a:rPr>
              <a:t>ID: 22-47154-1</a:t>
            </a:r>
          </a:p>
          <a:p>
            <a:r>
              <a:rPr lang="en-US" sz="2500" b="1" dirty="0">
                <a:solidFill>
                  <a:schemeClr val="bg1"/>
                </a:solidFill>
                <a:latin typeface="Syne" panose="020B0604020202020204" charset="0"/>
              </a:rPr>
              <a:t>Department: CSE</a:t>
            </a:r>
          </a:p>
        </p:txBody>
      </p:sp>
      <p:pic>
        <p:nvPicPr>
          <p:cNvPr id="7" name="Picture 6">
            <a:extLst>
              <a:ext uri="{FF2B5EF4-FFF2-40B4-BE49-F238E27FC236}">
                <a16:creationId xmlns:a16="http://schemas.microsoft.com/office/drawing/2014/main" id="{7F805C04-0A81-46EB-AE52-CEA8FDA3405A}"/>
              </a:ext>
            </a:extLst>
          </p:cNvPr>
          <p:cNvPicPr>
            <a:picLocks noChangeAspect="1"/>
          </p:cNvPicPr>
          <p:nvPr/>
        </p:nvPicPr>
        <p:blipFill>
          <a:blip r:embed="rId2"/>
          <a:stretch>
            <a:fillRect/>
          </a:stretch>
        </p:blipFill>
        <p:spPr>
          <a:xfrm>
            <a:off x="6008915" y="3534644"/>
            <a:ext cx="8541098" cy="4694956"/>
          </a:xfrm>
          <a:prstGeom prst="rect">
            <a:avLst/>
          </a:prstGeom>
          <a:ln>
            <a:noFill/>
          </a:ln>
          <a:effectLst>
            <a:softEdge rad="112500"/>
          </a:effectLst>
        </p:spPr>
      </p:pic>
    </p:spTree>
    <p:extLst>
      <p:ext uri="{BB962C8B-B14F-4D97-AF65-F5344CB8AC3E}">
        <p14:creationId xmlns:p14="http://schemas.microsoft.com/office/powerpoint/2010/main" val="3148235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name="Slide 8">
    <p:bg>
      <p:bgPr>
        <a:solidFill>
          <a:schemeClr val="bg1">
            <a:lumMod val="50000"/>
          </a:schemeClr>
        </a:solidFill>
        <a:effectLst/>
      </p:bgPr>
    </p:bg>
    <p:spTree>
      <p:nvGrpSpPr>
        <p:cNvPr id="1" name=""/>
        <p:cNvGrpSpPr/>
        <p:nvPr/>
      </p:nvGrpSpPr>
      <p:grpSpPr>
        <a:xfrm>
          <a:off x="0" y="0"/>
          <a:ext cx="0" cy="0"/>
          <a:chOff x="0" y="0"/>
          <a:chExt cx="0" cy="0"/>
        </a:xfrm>
      </p:grpSpPr>
      <p:sp>
        <p:nvSpPr>
          <p:cNvPr id="2" name="Shape 0"/>
          <p:cNvSpPr/>
          <p:nvPr/>
        </p:nvSpPr>
        <p:spPr>
          <a:xfrm>
            <a:off x="0" y="0"/>
            <a:ext cx="5486400" cy="8229600"/>
          </a:xfrm>
          <a:prstGeom prst="rect">
            <a:avLst/>
          </a:prstGeom>
          <a:solidFill>
            <a:srgbClr val="E5E0DF"/>
          </a:solidFill>
          <a:ln/>
        </p:spPr>
        <p:txBody>
          <a:bodyPr/>
          <a:lstStyle/>
          <a:p>
            <a:endParaRPr lang="en-US"/>
          </a:p>
        </p:txBody>
      </p:sp>
      <p:pic>
        <p:nvPicPr>
          <p:cNvPr id="3"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4" name="Text 1"/>
          <p:cNvSpPr/>
          <p:nvPr/>
        </p:nvSpPr>
        <p:spPr>
          <a:xfrm>
            <a:off x="6280190" y="2691527"/>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Equity &amp; Inclusion</a:t>
            </a:r>
            <a:endParaRPr lang="en-US" sz="4450" dirty="0"/>
          </a:p>
        </p:txBody>
      </p:sp>
      <p:sp>
        <p:nvSpPr>
          <p:cNvPr id="5" name="Text 2"/>
          <p:cNvSpPr/>
          <p:nvPr/>
        </p:nvSpPr>
        <p:spPr>
          <a:xfrm>
            <a:off x="6280190" y="4449247"/>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Cipheresphere Technologies is committed to fostering a diverse and inclusive workplace where everyone feels valued, respected, and empowered to contribute their unique talents.</a:t>
            </a:r>
            <a:endParaRPr lang="en-US" sz="1750" dirty="0"/>
          </a:p>
        </p:txBody>
      </p:sp>
      <p:pic>
        <p:nvPicPr>
          <p:cNvPr id="7" name="Picture 6" descr="Office worker writing on glass panel">
            <a:extLst>
              <a:ext uri="{FF2B5EF4-FFF2-40B4-BE49-F238E27FC236}">
                <a16:creationId xmlns:a16="http://schemas.microsoft.com/office/drawing/2014/main" id="{F4968EF8-1759-4F78-9743-4723282AB583}"/>
              </a:ext>
            </a:extLst>
          </p:cNvPr>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name="Slide 9">
    <p:bg>
      <p:bgPr>
        <a:solidFill>
          <a:schemeClr val="bg1">
            <a:lumMod val="50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864525"/>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Conclusion </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By adhering to our code of ethics, Cipheresphere Technologies strives to be a responsible and ethical leader in the digital world. We believe that technology can be a force for good, and we are committed to using our expertise to create a more secure, equitable, and sustainable future.</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name="Slide 1">
    <p:bg>
      <p:bgPr>
        <a:solidFill>
          <a:schemeClr val="bg1">
            <a:lumMod val="50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57952"/>
            <a:ext cx="7556421" cy="2126337"/>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Code of Ethics: Cipheresphere Technologies</a:t>
            </a:r>
            <a:endParaRPr lang="en-US" sz="4450" dirty="0"/>
          </a:p>
        </p:txBody>
      </p:sp>
      <p:sp>
        <p:nvSpPr>
          <p:cNvPr id="4" name="Text 1"/>
          <p:cNvSpPr/>
          <p:nvPr/>
        </p:nvSpPr>
        <p:spPr>
          <a:xfrm>
            <a:off x="6280190" y="3224451"/>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This presentation outlines the ethical principles that guide Cipheresphere Technologies, a company dedicated to secure and responsible innovation in the digital realm. As a leader in the technology industry, Cipheresphere is committed to upholding the highest standards of integrity, equity, and transparency in all aspects of its operations.</a:t>
            </a:r>
            <a:endParaRPr lang="en-US" sz="1750" dirty="0"/>
          </a:p>
        </p:txBody>
      </p:sp>
      <p:sp>
        <p:nvSpPr>
          <p:cNvPr id="5" name="Text 2"/>
          <p:cNvSpPr/>
          <p:nvPr/>
        </p:nvSpPr>
        <p:spPr>
          <a:xfrm>
            <a:off x="6280190" y="5294114"/>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At the core of Cipheresphere's mission is a deep-rooted belief in the power of technology to improve people's lives. However, the company recognizes that with great power comes great responsibility. Cipheresphere's code of ethics serves as a guiding light, ensuring that the company's innovations are not only technologically advanced but also ethically sound and socially conscious.</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name="Slide 2">
    <p:bg>
      <p:bgPr>
        <a:solidFill>
          <a:schemeClr val="bg1">
            <a:lumMod val="50000"/>
          </a:schemeClr>
        </a:solidFill>
        <a:effectLst/>
      </p:bgPr>
    </p:bg>
    <p:spTree>
      <p:nvGrpSpPr>
        <p:cNvPr id="1" name=""/>
        <p:cNvGrpSpPr/>
        <p:nvPr/>
      </p:nvGrpSpPr>
      <p:grpSpPr>
        <a:xfrm>
          <a:off x="0" y="0"/>
          <a:ext cx="0" cy="0"/>
          <a:chOff x="0" y="0"/>
          <a:chExt cx="0" cy="0"/>
        </a:xfrm>
      </p:grpSpPr>
      <p:sp>
        <p:nvSpPr>
          <p:cNvPr id="2" name="Text 0"/>
          <p:cNvSpPr/>
          <p:nvPr/>
        </p:nvSpPr>
        <p:spPr>
          <a:xfrm>
            <a:off x="793790" y="1814155"/>
            <a:ext cx="7877056"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Company Details</a:t>
            </a:r>
            <a:endParaRPr lang="en-US" sz="4450" dirty="0"/>
          </a:p>
        </p:txBody>
      </p:sp>
      <p:sp>
        <p:nvSpPr>
          <p:cNvPr id="3" name="Text 1"/>
          <p:cNvSpPr/>
          <p:nvPr/>
        </p:nvSpPr>
        <p:spPr>
          <a:xfrm>
            <a:off x="793790" y="308991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Mission</a:t>
            </a:r>
            <a:endParaRPr lang="en-US" sz="2200" dirty="0"/>
          </a:p>
        </p:txBody>
      </p:sp>
      <p:sp>
        <p:nvSpPr>
          <p:cNvPr id="4" name="Text 2"/>
          <p:cNvSpPr/>
          <p:nvPr/>
        </p:nvSpPr>
        <p:spPr>
          <a:xfrm>
            <a:off x="793790" y="3671054"/>
            <a:ext cx="6244709" cy="2540318"/>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At the heart of Cipheresphere Technologies' mission is a steadfast commitment to empowering individuals and organizations with secure and reliable digital solutions. As a leading innovator in the technology industry, Cipheresphere recognizes the profound impact that its products and services can have on people's lives, and it has made a solemn pledge to wield this power responsibly and ethically.</a:t>
            </a:r>
            <a:endParaRPr lang="en-US" sz="1750" dirty="0"/>
          </a:p>
        </p:txBody>
      </p:sp>
      <p:sp>
        <p:nvSpPr>
          <p:cNvPr id="5" name="Text 3"/>
          <p:cNvSpPr/>
          <p:nvPr/>
        </p:nvSpPr>
        <p:spPr>
          <a:xfrm>
            <a:off x="7599521" y="308991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Vision</a:t>
            </a:r>
            <a:endParaRPr lang="en-US" sz="2200" dirty="0"/>
          </a:p>
        </p:txBody>
      </p:sp>
      <p:sp>
        <p:nvSpPr>
          <p:cNvPr id="6" name="Text 4"/>
          <p:cNvSpPr/>
          <p:nvPr/>
        </p:nvSpPr>
        <p:spPr>
          <a:xfrm>
            <a:off x="7599521" y="3671054"/>
            <a:ext cx="6244709" cy="2540318"/>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Cipheresphere Technologies aspires to be a global leader in the development of ethical and responsible technology solutions. This ambitious goal is rooted in the company's unwavering commitment to harnessing the transformative power of digital innovation to improve people's lives, while steadfastly upholding the highest standards of integrity, transparency, equity, and inclusion.</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name="Slide 3">
    <p:bg>
      <p:bgPr>
        <a:solidFill>
          <a:schemeClr val="bg1">
            <a:lumMod val="50000"/>
          </a:schemeClr>
        </a:solidFill>
        <a:effectLst/>
      </p:bgPr>
    </p:bg>
    <p:spTree>
      <p:nvGrpSpPr>
        <p:cNvPr id="1" name=""/>
        <p:cNvGrpSpPr/>
        <p:nvPr/>
      </p:nvGrpSpPr>
      <p:grpSpPr>
        <a:xfrm>
          <a:off x="0" y="0"/>
          <a:ext cx="0" cy="0"/>
          <a:chOff x="0" y="0"/>
          <a:chExt cx="0" cy="0"/>
        </a:xfrm>
      </p:grpSpPr>
      <p:sp>
        <p:nvSpPr>
          <p:cNvPr id="2" name="Shape 0"/>
          <p:cNvSpPr/>
          <p:nvPr/>
        </p:nvSpPr>
        <p:spPr>
          <a:xfrm>
            <a:off x="0" y="0"/>
            <a:ext cx="14630400" cy="2835235"/>
          </a:xfrm>
          <a:prstGeom prst="rect">
            <a:avLst/>
          </a:prstGeom>
          <a:solidFill>
            <a:srgbClr val="E5E0DF"/>
          </a:solidFill>
          <a:ln/>
        </p:spPr>
        <p:txBody>
          <a:bodyPr/>
          <a:lstStyle/>
          <a:p>
            <a:endParaRPr lang="en-US"/>
          </a:p>
        </p:txBody>
      </p:sp>
      <p:pic>
        <p:nvPicPr>
          <p:cNvPr id="3"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4" name="Text 1"/>
          <p:cNvSpPr/>
          <p:nvPr/>
        </p:nvSpPr>
        <p:spPr>
          <a:xfrm>
            <a:off x="275997" y="3905064"/>
            <a:ext cx="13042821" cy="1417558"/>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Objective: Secure &amp; Responsible Innovation</a:t>
            </a:r>
            <a:endParaRPr lang="en-US" sz="4450" dirty="0"/>
          </a:p>
        </p:txBody>
      </p:sp>
      <p:sp>
        <p:nvSpPr>
          <p:cNvPr id="5" name="Text 2"/>
          <p:cNvSpPr/>
          <p:nvPr/>
        </p:nvSpPr>
        <p:spPr>
          <a:xfrm>
            <a:off x="275996" y="5685472"/>
            <a:ext cx="13042821" cy="725805"/>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Cipheresphere Technologies aims to develop and deliver cutting-edge digital solutions that prioritize security, privacy, and ethical considerations.</a:t>
            </a:r>
            <a:endParaRPr lang="en-US" sz="1750" dirty="0"/>
          </a:p>
        </p:txBody>
      </p:sp>
      <p:pic>
        <p:nvPicPr>
          <p:cNvPr id="9" name="Picture 8" descr="Notebook and laptop on desk">
            <a:extLst>
              <a:ext uri="{FF2B5EF4-FFF2-40B4-BE49-F238E27FC236}">
                <a16:creationId xmlns:a16="http://schemas.microsoft.com/office/drawing/2014/main" id="{D70ED755-0E3D-4397-A726-D8B67B740CBD}"/>
              </a:ext>
            </a:extLst>
          </p:cNvPr>
          <p:cNvPicPr>
            <a:picLocks noChangeAspect="1"/>
          </p:cNvPicPr>
          <p:nvPr/>
        </p:nvPicPr>
        <p:blipFill>
          <a:blip r:embed="rId4"/>
          <a:stretch>
            <a:fillRect/>
          </a:stretch>
        </p:blipFill>
        <p:spPr>
          <a:xfrm>
            <a:off x="-1" y="-1"/>
            <a:ext cx="14630399" cy="37126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name="Slide 4">
    <p:bg>
      <p:bgPr>
        <a:solidFill>
          <a:schemeClr val="bg1">
            <a:lumMod val="50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88256"/>
            <a:ext cx="5942528"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Aims &amp; Goals</a:t>
            </a:r>
            <a:endParaRPr lang="en-US" sz="4450" dirty="0"/>
          </a:p>
        </p:txBody>
      </p:sp>
      <p:sp>
        <p:nvSpPr>
          <p:cNvPr id="4" name="Shape 1"/>
          <p:cNvSpPr/>
          <p:nvPr/>
        </p:nvSpPr>
        <p:spPr>
          <a:xfrm>
            <a:off x="793790" y="2592348"/>
            <a:ext cx="510302" cy="510302"/>
          </a:xfrm>
          <a:prstGeom prst="roundRect">
            <a:avLst>
              <a:gd name="adj" fmla="val 18669"/>
            </a:avLst>
          </a:prstGeom>
          <a:solidFill>
            <a:srgbClr val="547808"/>
          </a:solidFill>
          <a:ln w="7620">
            <a:solidFill>
              <a:srgbClr val="6D9121"/>
            </a:solidFill>
            <a:prstDash val="solid"/>
          </a:ln>
        </p:spPr>
        <p:txBody>
          <a:bodyPr/>
          <a:lstStyle/>
          <a:p>
            <a:endParaRPr lang="en-US"/>
          </a:p>
        </p:txBody>
      </p:sp>
      <p:sp>
        <p:nvSpPr>
          <p:cNvPr id="5" name="Text 2"/>
          <p:cNvSpPr/>
          <p:nvPr/>
        </p:nvSpPr>
        <p:spPr>
          <a:xfrm>
            <a:off x="958929" y="2677358"/>
            <a:ext cx="18002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1</a:t>
            </a:r>
            <a:endParaRPr lang="en-US" sz="2650" dirty="0"/>
          </a:p>
        </p:txBody>
      </p:sp>
      <p:sp>
        <p:nvSpPr>
          <p:cNvPr id="6" name="Text 3"/>
          <p:cNvSpPr/>
          <p:nvPr/>
        </p:nvSpPr>
        <p:spPr>
          <a:xfrm>
            <a:off x="1530906" y="2592348"/>
            <a:ext cx="2927747" cy="1417320"/>
          </a:xfrm>
          <a:prstGeom prst="rect">
            <a:avLst/>
          </a:prstGeom>
          <a:noFill/>
          <a:ln/>
        </p:spPr>
        <p:txBody>
          <a:bodyPr wrap="square" lIns="0" tIns="0" rIns="0" bIns="0" rtlCol="0" anchor="t"/>
          <a:lstStyle/>
          <a:p>
            <a:pPr marL="0" indent="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1. Secure Data Infrastructure</a:t>
            </a:r>
            <a:endParaRPr lang="en-US" sz="2200" dirty="0"/>
          </a:p>
        </p:txBody>
      </p:sp>
      <p:sp>
        <p:nvSpPr>
          <p:cNvPr id="7" name="Text 4"/>
          <p:cNvSpPr/>
          <p:nvPr/>
        </p:nvSpPr>
        <p:spPr>
          <a:xfrm>
            <a:off x="1530906" y="4145756"/>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Develop robust security measures to protect sensitive data and user privacy.</a:t>
            </a:r>
            <a:endParaRPr lang="en-US" sz="1750" dirty="0"/>
          </a:p>
        </p:txBody>
      </p:sp>
      <p:sp>
        <p:nvSpPr>
          <p:cNvPr id="8" name="Shape 5"/>
          <p:cNvSpPr/>
          <p:nvPr/>
        </p:nvSpPr>
        <p:spPr>
          <a:xfrm>
            <a:off x="4685467" y="2592348"/>
            <a:ext cx="510302" cy="510302"/>
          </a:xfrm>
          <a:prstGeom prst="roundRect">
            <a:avLst>
              <a:gd name="adj" fmla="val 18669"/>
            </a:avLst>
          </a:prstGeom>
          <a:solidFill>
            <a:srgbClr val="547808"/>
          </a:solidFill>
          <a:ln w="7620">
            <a:solidFill>
              <a:srgbClr val="6D9121"/>
            </a:solidFill>
            <a:prstDash val="solid"/>
          </a:ln>
        </p:spPr>
        <p:txBody>
          <a:bodyPr/>
          <a:lstStyle/>
          <a:p>
            <a:endParaRPr lang="en-US"/>
          </a:p>
        </p:txBody>
      </p:sp>
      <p:sp>
        <p:nvSpPr>
          <p:cNvPr id="9" name="Text 6"/>
          <p:cNvSpPr/>
          <p:nvPr/>
        </p:nvSpPr>
        <p:spPr>
          <a:xfrm>
            <a:off x="4770001" y="2677358"/>
            <a:ext cx="34123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2</a:t>
            </a:r>
            <a:endParaRPr lang="en-US" sz="2650" dirty="0"/>
          </a:p>
        </p:txBody>
      </p:sp>
      <p:sp>
        <p:nvSpPr>
          <p:cNvPr id="10" name="Text 7"/>
          <p:cNvSpPr/>
          <p:nvPr/>
        </p:nvSpPr>
        <p:spPr>
          <a:xfrm>
            <a:off x="5422583" y="2592348"/>
            <a:ext cx="2927747" cy="1062990"/>
          </a:xfrm>
          <a:prstGeom prst="rect">
            <a:avLst/>
          </a:prstGeom>
          <a:noFill/>
          <a:ln/>
        </p:spPr>
        <p:txBody>
          <a:bodyPr wrap="square" lIns="0" tIns="0" rIns="0" bIns="0" rtlCol="0" anchor="t"/>
          <a:lstStyle/>
          <a:p>
            <a:pPr marL="0" indent="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2. Ethical AI Development</a:t>
            </a:r>
            <a:endParaRPr lang="en-US" sz="2200" dirty="0"/>
          </a:p>
        </p:txBody>
      </p:sp>
      <p:sp>
        <p:nvSpPr>
          <p:cNvPr id="11" name="Text 8"/>
          <p:cNvSpPr/>
          <p:nvPr/>
        </p:nvSpPr>
        <p:spPr>
          <a:xfrm>
            <a:off x="5422583" y="3791426"/>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Promote responsible and unbiased artificial intelligence development and deployment.</a:t>
            </a:r>
            <a:endParaRPr lang="en-US" sz="1750" dirty="0"/>
          </a:p>
        </p:txBody>
      </p:sp>
      <p:sp>
        <p:nvSpPr>
          <p:cNvPr id="12" name="Shape 9"/>
          <p:cNvSpPr/>
          <p:nvPr/>
        </p:nvSpPr>
        <p:spPr>
          <a:xfrm>
            <a:off x="793790" y="5725001"/>
            <a:ext cx="510302" cy="510302"/>
          </a:xfrm>
          <a:prstGeom prst="roundRect">
            <a:avLst>
              <a:gd name="adj" fmla="val 18669"/>
            </a:avLst>
          </a:prstGeom>
          <a:solidFill>
            <a:srgbClr val="547808"/>
          </a:solidFill>
          <a:ln w="7620">
            <a:solidFill>
              <a:srgbClr val="6D9121"/>
            </a:solidFill>
            <a:prstDash val="solid"/>
          </a:ln>
        </p:spPr>
        <p:txBody>
          <a:bodyPr/>
          <a:lstStyle/>
          <a:p>
            <a:endParaRPr lang="en-US"/>
          </a:p>
        </p:txBody>
      </p:sp>
      <p:sp>
        <p:nvSpPr>
          <p:cNvPr id="13" name="Text 10"/>
          <p:cNvSpPr/>
          <p:nvPr/>
        </p:nvSpPr>
        <p:spPr>
          <a:xfrm>
            <a:off x="869394" y="5810012"/>
            <a:ext cx="35897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3</a:t>
            </a:r>
            <a:endParaRPr lang="en-US" sz="2650" dirty="0"/>
          </a:p>
        </p:txBody>
      </p:sp>
      <p:sp>
        <p:nvSpPr>
          <p:cNvPr id="14" name="Text 11"/>
          <p:cNvSpPr/>
          <p:nvPr/>
        </p:nvSpPr>
        <p:spPr>
          <a:xfrm>
            <a:off x="1530906" y="5725001"/>
            <a:ext cx="5885021" cy="354330"/>
          </a:xfrm>
          <a:prstGeom prst="rect">
            <a:avLst/>
          </a:prstGeom>
          <a:noFill/>
          <a:ln/>
        </p:spPr>
        <p:txBody>
          <a:bodyPr wrap="none" lIns="0" tIns="0" rIns="0" bIns="0" rtlCol="0" anchor="t"/>
          <a:lstStyle/>
          <a:p>
            <a:pPr marL="0" indent="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3. Sustainable Technology</a:t>
            </a:r>
            <a:endParaRPr lang="en-US" sz="2200" dirty="0"/>
          </a:p>
        </p:txBody>
      </p:sp>
      <p:sp>
        <p:nvSpPr>
          <p:cNvPr id="15" name="Text 12"/>
          <p:cNvSpPr/>
          <p:nvPr/>
        </p:nvSpPr>
        <p:spPr>
          <a:xfrm>
            <a:off x="1530906" y="6215420"/>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Minimize environmental impact through energy-efficient practices and responsible resource management.</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name="Slide 5">
    <p:bg>
      <p:bgPr>
        <a:solidFill>
          <a:schemeClr val="bg1">
            <a:lumMod val="50000"/>
          </a:schemeClr>
        </a:solidFill>
        <a:effectLst/>
      </p:bgPr>
    </p:bg>
    <p:spTree>
      <p:nvGrpSpPr>
        <p:cNvPr id="1" name=""/>
        <p:cNvGrpSpPr/>
        <p:nvPr/>
      </p:nvGrpSpPr>
      <p:grpSpPr>
        <a:xfrm>
          <a:off x="0" y="0"/>
          <a:ext cx="0" cy="0"/>
          <a:chOff x="0" y="0"/>
          <a:chExt cx="0" cy="0"/>
        </a:xfrm>
      </p:grpSpPr>
      <p:sp>
        <p:nvSpPr>
          <p:cNvPr id="2" name="Shape 0"/>
          <p:cNvSpPr/>
          <p:nvPr/>
        </p:nvSpPr>
        <p:spPr>
          <a:xfrm>
            <a:off x="0" y="0"/>
            <a:ext cx="14630400" cy="2835235"/>
          </a:xfrm>
          <a:prstGeom prst="rect">
            <a:avLst/>
          </a:prstGeom>
          <a:solidFill>
            <a:srgbClr val="E5E0DF"/>
          </a:solidFill>
          <a:ln/>
        </p:spPr>
        <p:txBody>
          <a:bodyPr/>
          <a:lstStyle/>
          <a:p>
            <a:endParaRPr lang="en-US"/>
          </a:p>
        </p:txBody>
      </p:sp>
      <p:pic>
        <p:nvPicPr>
          <p:cNvPr id="3"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4" name="Text 1"/>
          <p:cNvSpPr/>
          <p:nvPr/>
        </p:nvSpPr>
        <p:spPr>
          <a:xfrm>
            <a:off x="793790" y="4644985"/>
            <a:ext cx="7801094"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How We Operate</a:t>
            </a:r>
            <a:endParaRPr lang="en-US" sz="4450" dirty="0"/>
          </a:p>
        </p:txBody>
      </p:sp>
      <p:sp>
        <p:nvSpPr>
          <p:cNvPr id="5" name="Text 2"/>
          <p:cNvSpPr/>
          <p:nvPr/>
        </p:nvSpPr>
        <p:spPr>
          <a:xfrm>
            <a:off x="793790" y="5693926"/>
            <a:ext cx="13042821" cy="725805"/>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Cipheresphere Technologies operates with a strong focus on transparency, collaboration, and continuous improvement. We value open communication, diverse perspectives, and a commitment to ethical practices.</a:t>
            </a:r>
            <a:endParaRPr lang="en-US" sz="1750" dirty="0"/>
          </a:p>
        </p:txBody>
      </p:sp>
      <p:pic>
        <p:nvPicPr>
          <p:cNvPr id="7" name="Picture 6" descr="Colleagues reviewing documents">
            <a:extLst>
              <a:ext uri="{FF2B5EF4-FFF2-40B4-BE49-F238E27FC236}">
                <a16:creationId xmlns:a16="http://schemas.microsoft.com/office/drawing/2014/main" id="{FDBCCF7B-2BCA-41F7-BEC5-55383584E97E}"/>
              </a:ext>
            </a:extLst>
          </p:cNvPr>
          <p:cNvPicPr>
            <a:picLocks noChangeAspect="1"/>
          </p:cNvPicPr>
          <p:nvPr/>
        </p:nvPicPr>
        <p:blipFill>
          <a:blip r:embed="rId4"/>
          <a:stretch>
            <a:fillRect/>
          </a:stretch>
        </p:blipFill>
        <p:spPr>
          <a:xfrm>
            <a:off x="0" y="0"/>
            <a:ext cx="14630400" cy="38669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9FF99BD-075F-4761-A995-6FC574BD25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B21A54-9BA3-4EA9-B460-5A829ADD90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14" y="576072"/>
            <a:ext cx="13485571" cy="70774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FA8F714-B9D8-488A-8CCA-E9948FF91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159" y="772161"/>
            <a:ext cx="13086080" cy="6685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graph with red and blue lines&#10;&#10;Description automatically generated">
            <a:extLst>
              <a:ext uri="{FF2B5EF4-FFF2-40B4-BE49-F238E27FC236}">
                <a16:creationId xmlns:a16="http://schemas.microsoft.com/office/drawing/2014/main" id="{9748DC7B-85AB-6204-A1CC-0C7402BA96A2}"/>
              </a:ext>
            </a:extLst>
          </p:cNvPr>
          <p:cNvPicPr>
            <a:picLocks noChangeAspect="1"/>
          </p:cNvPicPr>
          <p:nvPr/>
        </p:nvPicPr>
        <p:blipFill>
          <a:blip r:embed="rId2"/>
          <a:stretch>
            <a:fillRect/>
          </a:stretch>
        </p:blipFill>
        <p:spPr>
          <a:xfrm>
            <a:off x="3631356" y="1066800"/>
            <a:ext cx="7367680" cy="5994400"/>
          </a:xfrm>
          <a:prstGeom prst="rect">
            <a:avLst/>
          </a:prstGeom>
        </p:spPr>
      </p:pic>
      <p:sp>
        <p:nvSpPr>
          <p:cNvPr id="6" name="TextBox 5">
            <a:extLst>
              <a:ext uri="{FF2B5EF4-FFF2-40B4-BE49-F238E27FC236}">
                <a16:creationId xmlns:a16="http://schemas.microsoft.com/office/drawing/2014/main" id="{AB2617EF-283D-2EFC-D2F4-BFF7A823CE87}"/>
              </a:ext>
            </a:extLst>
          </p:cNvPr>
          <p:cNvSpPr txBox="1"/>
          <p:nvPr/>
        </p:nvSpPr>
        <p:spPr>
          <a:xfrm>
            <a:off x="3657600" y="865201"/>
            <a:ext cx="7315200" cy="646331"/>
          </a:xfrm>
          <a:prstGeom prst="rect">
            <a:avLst/>
          </a:prstGeom>
          <a:noFill/>
        </p:spPr>
        <p:txBody>
          <a:bodyPr wrap="square">
            <a:spAutoFit/>
          </a:bodyPr>
          <a:lstStyle/>
          <a:p>
            <a:pPr algn="ctr"/>
            <a:endParaRPr lang="en-US" sz="1800" b="1" dirty="0">
              <a:solidFill>
                <a:schemeClr val="bg1"/>
              </a:solidFill>
              <a:latin typeface="Times New Roman" panose="02020603050405020304" pitchFamily="18" charset="0"/>
              <a:cs typeface="Times New Roman" panose="02020603050405020304" pitchFamily="18" charset="0"/>
            </a:endParaRPr>
          </a:p>
          <a:p>
            <a:pPr algn="ctr"/>
            <a:endParaRPr lang="en-US"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18553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name="Slide 6">
    <p:bg>
      <p:bgPr>
        <a:solidFill>
          <a:schemeClr val="bg1">
            <a:lumMod val="50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45976"/>
            <a:ext cx="6639282"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Code of Ethics</a:t>
            </a:r>
            <a:endParaRPr lang="en-US" sz="4450" dirty="0"/>
          </a:p>
        </p:txBody>
      </p:sp>
      <p:sp>
        <p:nvSpPr>
          <p:cNvPr id="4" name="Text 1"/>
          <p:cNvSpPr/>
          <p:nvPr/>
        </p:nvSpPr>
        <p:spPr>
          <a:xfrm>
            <a:off x="793790" y="4094917"/>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Our code of ethics serves as a guiding framework for all our actions and decisions. It embodies our commitment to integrity, respect, and responsible innovation.</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name="Slide 7">
    <p:bg>
      <p:bgPr>
        <a:solidFill>
          <a:schemeClr val="bg1">
            <a:lumMod val="50000"/>
          </a:schemeClr>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94711"/>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Integrity &amp; Transparency</a:t>
            </a:r>
            <a:endParaRPr lang="en-US" sz="4450" dirty="0"/>
          </a:p>
        </p:txBody>
      </p:sp>
      <p:sp>
        <p:nvSpPr>
          <p:cNvPr id="4" name="Shape 1"/>
          <p:cNvSpPr/>
          <p:nvPr/>
        </p:nvSpPr>
        <p:spPr>
          <a:xfrm>
            <a:off x="6280190" y="3252430"/>
            <a:ext cx="3664863" cy="3482459"/>
          </a:xfrm>
          <a:prstGeom prst="roundRect">
            <a:avLst>
              <a:gd name="adj" fmla="val 2736"/>
            </a:avLst>
          </a:prstGeom>
          <a:solidFill>
            <a:srgbClr val="547808"/>
          </a:solidFill>
          <a:ln w="7620">
            <a:solidFill>
              <a:srgbClr val="6D9121"/>
            </a:solidFill>
            <a:prstDash val="solid"/>
          </a:ln>
        </p:spPr>
        <p:txBody>
          <a:bodyPr/>
          <a:lstStyle/>
          <a:p>
            <a:endParaRPr lang="en-US"/>
          </a:p>
        </p:txBody>
      </p:sp>
      <p:sp>
        <p:nvSpPr>
          <p:cNvPr id="5" name="Text 2"/>
          <p:cNvSpPr/>
          <p:nvPr/>
        </p:nvSpPr>
        <p:spPr>
          <a:xfrm>
            <a:off x="6514624" y="3486864"/>
            <a:ext cx="3195995" cy="1062990"/>
          </a:xfrm>
          <a:prstGeom prst="rect">
            <a:avLst/>
          </a:prstGeom>
          <a:noFill/>
          <a:ln/>
        </p:spPr>
        <p:txBody>
          <a:bodyPr wrap="square" lIns="0" tIns="0" rIns="0" bIns="0" rtlCol="0" anchor="t"/>
          <a:lstStyle/>
          <a:p>
            <a:pPr marL="0" indent="0">
              <a:lnSpc>
                <a:spcPts val="2750"/>
              </a:lnSpc>
              <a:buNone/>
            </a:pPr>
            <a:r>
              <a:rPr lang="en-US" sz="2200" b="1" dirty="0">
                <a:solidFill>
                  <a:srgbClr val="FFFFFF"/>
                </a:solidFill>
                <a:latin typeface="Syne Extra Bold" pitchFamily="34" charset="0"/>
                <a:ea typeface="Syne Extra Bold" pitchFamily="34" charset="-122"/>
                <a:cs typeface="Syne Extra Bold" pitchFamily="34" charset="-120"/>
              </a:rPr>
              <a:t>Honest Communication</a:t>
            </a:r>
            <a:endParaRPr lang="en-US" sz="2200" dirty="0"/>
          </a:p>
        </p:txBody>
      </p:sp>
      <p:sp>
        <p:nvSpPr>
          <p:cNvPr id="6" name="Text 3"/>
          <p:cNvSpPr/>
          <p:nvPr/>
        </p:nvSpPr>
        <p:spPr>
          <a:xfrm>
            <a:off x="6514624" y="4685943"/>
            <a:ext cx="3195995" cy="1814513"/>
          </a:xfrm>
          <a:prstGeom prst="rect">
            <a:avLst/>
          </a:prstGeom>
          <a:noFill/>
          <a:ln/>
        </p:spPr>
        <p:txBody>
          <a:bodyPr wrap="square" lIns="0" tIns="0" rIns="0" bIns="0" rtlCol="0" anchor="t"/>
          <a:lstStyle/>
          <a:p>
            <a:pPr marL="0" indent="0">
              <a:lnSpc>
                <a:spcPts val="2850"/>
              </a:lnSpc>
              <a:buNone/>
            </a:pPr>
            <a:r>
              <a:rPr lang="en-US" sz="1750" dirty="0">
                <a:solidFill>
                  <a:srgbClr val="FFFFFF"/>
                </a:solidFill>
                <a:latin typeface="Syne" pitchFamily="34" charset="0"/>
                <a:ea typeface="Syne" pitchFamily="34" charset="-122"/>
                <a:cs typeface="Syne" pitchFamily="34" charset="-120"/>
              </a:rPr>
              <a:t>We strive for open and honest communication with our stakeholders, ensuring transparency in all our operations.</a:t>
            </a:r>
            <a:endParaRPr lang="en-US" sz="1750" dirty="0"/>
          </a:p>
        </p:txBody>
      </p:sp>
      <p:sp>
        <p:nvSpPr>
          <p:cNvPr id="7" name="Shape 4"/>
          <p:cNvSpPr/>
          <p:nvPr/>
        </p:nvSpPr>
        <p:spPr>
          <a:xfrm>
            <a:off x="10171867" y="3252430"/>
            <a:ext cx="3664863" cy="3482459"/>
          </a:xfrm>
          <a:prstGeom prst="roundRect">
            <a:avLst>
              <a:gd name="adj" fmla="val 2736"/>
            </a:avLst>
          </a:prstGeom>
          <a:solidFill>
            <a:srgbClr val="547808"/>
          </a:solidFill>
          <a:ln w="7620">
            <a:solidFill>
              <a:srgbClr val="6D9121"/>
            </a:solidFill>
            <a:prstDash val="solid"/>
          </a:ln>
        </p:spPr>
        <p:txBody>
          <a:bodyPr/>
          <a:lstStyle/>
          <a:p>
            <a:endParaRPr lang="en-US"/>
          </a:p>
        </p:txBody>
      </p:sp>
      <p:sp>
        <p:nvSpPr>
          <p:cNvPr id="8" name="Text 5"/>
          <p:cNvSpPr/>
          <p:nvPr/>
        </p:nvSpPr>
        <p:spPr>
          <a:xfrm>
            <a:off x="10406301" y="3486864"/>
            <a:ext cx="3195995" cy="708660"/>
          </a:xfrm>
          <a:prstGeom prst="rect">
            <a:avLst/>
          </a:prstGeom>
          <a:noFill/>
          <a:ln/>
        </p:spPr>
        <p:txBody>
          <a:bodyPr wrap="square" lIns="0" tIns="0" rIns="0" bIns="0" rtlCol="0" anchor="t"/>
          <a:lstStyle/>
          <a:p>
            <a:pPr marL="0" indent="0">
              <a:lnSpc>
                <a:spcPts val="2750"/>
              </a:lnSpc>
              <a:buNone/>
            </a:pPr>
            <a:r>
              <a:rPr lang="en-US" sz="2200" b="1" dirty="0">
                <a:solidFill>
                  <a:srgbClr val="FFFFFF"/>
                </a:solidFill>
                <a:latin typeface="Syne Extra Bold" pitchFamily="34" charset="0"/>
                <a:ea typeface="Syne Extra Bold" pitchFamily="34" charset="-122"/>
                <a:cs typeface="Syne Extra Bold" pitchFamily="34" charset="-120"/>
              </a:rPr>
              <a:t>Accountability</a:t>
            </a:r>
            <a:endParaRPr lang="en-US" sz="2200" dirty="0"/>
          </a:p>
        </p:txBody>
      </p:sp>
      <p:sp>
        <p:nvSpPr>
          <p:cNvPr id="9" name="Text 6"/>
          <p:cNvSpPr/>
          <p:nvPr/>
        </p:nvSpPr>
        <p:spPr>
          <a:xfrm>
            <a:off x="10406301" y="4331613"/>
            <a:ext cx="3195995" cy="1451610"/>
          </a:xfrm>
          <a:prstGeom prst="rect">
            <a:avLst/>
          </a:prstGeom>
          <a:noFill/>
          <a:ln/>
        </p:spPr>
        <p:txBody>
          <a:bodyPr wrap="square" lIns="0" tIns="0" rIns="0" bIns="0" rtlCol="0" anchor="t"/>
          <a:lstStyle/>
          <a:p>
            <a:pPr marL="0" indent="0">
              <a:lnSpc>
                <a:spcPts val="2850"/>
              </a:lnSpc>
              <a:buNone/>
            </a:pPr>
            <a:r>
              <a:rPr lang="en-US" sz="1750" dirty="0">
                <a:solidFill>
                  <a:srgbClr val="FFFFFF"/>
                </a:solidFill>
                <a:latin typeface="Syne" pitchFamily="34" charset="0"/>
                <a:ea typeface="Syne" pitchFamily="34" charset="-122"/>
                <a:cs typeface="Syne" pitchFamily="34" charset="-120"/>
              </a:rPr>
              <a:t>We take responsibility for our actions and decisions, upholding the highest standards of ethical conduct.</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556</Words>
  <Application>Microsoft Office PowerPoint</Application>
  <PresentationFormat>Custom</PresentationFormat>
  <Paragraphs>48</Paragraphs>
  <Slides>11</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Syne Extra Bold</vt:lpstr>
      <vt:lpstr>Arial</vt:lpstr>
      <vt:lpstr>Times New Roman</vt:lpstr>
      <vt:lpstr>Syne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RIFAH SANZIDA</cp:lastModifiedBy>
  <cp:revision>4</cp:revision>
  <dcterms:created xsi:type="dcterms:W3CDTF">2025-01-22T14:23:30Z</dcterms:created>
  <dcterms:modified xsi:type="dcterms:W3CDTF">2025-01-22T15:02:20Z</dcterms:modified>
</cp:coreProperties>
</file>